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7" r:id="rId5"/>
    <p:sldMasterId id="2147493624" r:id="rId6"/>
    <p:sldMasterId id="2147493638" r:id="rId7"/>
    <p:sldMasterId id="2147493648" r:id="rId8"/>
    <p:sldMasterId id="2147493669" r:id="rId9"/>
    <p:sldMasterId id="2147493682" r:id="rId10"/>
  </p:sldMasterIdLst>
  <p:notesMasterIdLst>
    <p:notesMasterId r:id="rId86"/>
  </p:notesMasterIdLst>
  <p:handoutMasterIdLst>
    <p:handoutMasterId r:id="rId87"/>
  </p:handoutMasterIdLst>
  <p:sldIdLst>
    <p:sldId id="959" r:id="rId11"/>
    <p:sldId id="998" r:id="rId12"/>
    <p:sldId id="1057" r:id="rId13"/>
    <p:sldId id="1028" r:id="rId14"/>
    <p:sldId id="1006" r:id="rId15"/>
    <p:sldId id="1032" r:id="rId16"/>
    <p:sldId id="908" r:id="rId17"/>
    <p:sldId id="910" r:id="rId18"/>
    <p:sldId id="1029" r:id="rId19"/>
    <p:sldId id="999" r:id="rId20"/>
    <p:sldId id="1033" r:id="rId21"/>
    <p:sldId id="446" r:id="rId22"/>
    <p:sldId id="447" r:id="rId23"/>
    <p:sldId id="1034" r:id="rId24"/>
    <p:sldId id="450" r:id="rId25"/>
    <p:sldId id="451" r:id="rId26"/>
    <p:sldId id="452" r:id="rId27"/>
    <p:sldId id="1035" r:id="rId28"/>
    <p:sldId id="1036" r:id="rId29"/>
    <p:sldId id="1037" r:id="rId30"/>
    <p:sldId id="1039" r:id="rId31"/>
    <p:sldId id="1038" r:id="rId32"/>
    <p:sldId id="1053" r:id="rId33"/>
    <p:sldId id="1058" r:id="rId34"/>
    <p:sldId id="1040" r:id="rId35"/>
    <p:sldId id="341" r:id="rId36"/>
    <p:sldId id="1041" r:id="rId37"/>
    <p:sldId id="1054" r:id="rId38"/>
    <p:sldId id="1059" r:id="rId39"/>
    <p:sldId id="1022" r:id="rId40"/>
    <p:sldId id="917" r:id="rId41"/>
    <p:sldId id="1042" r:id="rId42"/>
    <p:sldId id="921" r:id="rId43"/>
    <p:sldId id="1047" r:id="rId44"/>
    <p:sldId id="349" r:id="rId45"/>
    <p:sldId id="1048" r:id="rId46"/>
    <p:sldId id="985" r:id="rId47"/>
    <p:sldId id="1049" r:id="rId48"/>
    <p:sldId id="1050" r:id="rId49"/>
    <p:sldId id="1055" r:id="rId50"/>
    <p:sldId id="1051" r:id="rId51"/>
    <p:sldId id="924" r:id="rId52"/>
    <p:sldId id="927" r:id="rId53"/>
    <p:sldId id="981" r:id="rId54"/>
    <p:sldId id="982" r:id="rId55"/>
    <p:sldId id="983" r:id="rId56"/>
    <p:sldId id="984" r:id="rId57"/>
    <p:sldId id="350" r:id="rId58"/>
    <p:sldId id="351" r:id="rId59"/>
    <p:sldId id="352" r:id="rId60"/>
    <p:sldId id="353" r:id="rId61"/>
    <p:sldId id="925" r:id="rId62"/>
    <p:sldId id="926" r:id="rId63"/>
    <p:sldId id="354" r:id="rId64"/>
    <p:sldId id="362" r:id="rId65"/>
    <p:sldId id="363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563" r:id="rId75"/>
    <p:sldId id="564" r:id="rId76"/>
    <p:sldId id="565" r:id="rId77"/>
    <p:sldId id="566" r:id="rId78"/>
    <p:sldId id="567" r:id="rId79"/>
    <p:sldId id="568" r:id="rId80"/>
    <p:sldId id="440" r:id="rId81"/>
    <p:sldId id="1052" r:id="rId82"/>
    <p:sldId id="448" r:id="rId83"/>
    <p:sldId id="449" r:id="rId84"/>
    <p:sldId id="1056" r:id="rId8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2"/>
    <p:restoredTop sz="96335"/>
  </p:normalViewPr>
  <p:slideViewPr>
    <p:cSldViewPr snapToObjects="1">
      <p:cViewPr varScale="1">
        <p:scale>
          <a:sx n="232" d="100"/>
          <a:sy n="232" d="100"/>
        </p:scale>
        <p:origin x="184" y="6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1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06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viewProps" Target="viewProps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2.xml"/><Relationship Id="rId90" Type="http://schemas.openxmlformats.org/officeDocument/2006/relationships/theme" Target="theme/theme1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71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848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964E5-B3A7-A300-8988-3831F49F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A25F811D-909F-A013-80F0-506C011189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A4E23B4-475E-0D0B-5933-1919EDA111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50F07E08-AA26-EADE-43A0-F96E2ED92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492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5F57-EBDC-46BF-8279-DB68B499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A0DE0A23-6E7C-2E4F-D395-4D0874E80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6195F900-5FB1-ED6B-6515-390C346D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B7D9E38-C551-2E19-E399-5B1E5EF88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D5340254-9C8C-D6DB-3FC2-8DEB5B77E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BA8DAA4F-C449-5BD6-6E29-8FAE7F1B3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0ED36936-73F0-0042-4B17-4BBA3A8D16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7E4C4FD0-DA95-78B7-6A07-381E9270F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08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BEC3C-8CCA-F0EB-E5A3-96F72502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9A56C10B-B9B8-3B28-5FCA-786E1DAE5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59FAB0A9-055D-C529-1AD4-3293743BE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FB5A3330-4DE3-A363-ABF3-E30A9177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1124E229-3FE6-9523-0BAD-D9B9E82F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D36CE4E2-97DF-BFDD-DF1D-B42955605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FC74D0C9-848D-AF26-5CEF-72F0275BA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>
            <a:extLst>
              <a:ext uri="{FF2B5EF4-FFF2-40B4-BE49-F238E27FC236}">
                <a16:creationId xmlns:a16="http://schemas.microsoft.com/office/drawing/2014/main" id="{9C3DF9C5-9641-EC6D-3863-957888DC6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388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1D8F-3B8C-F7F8-F592-872431DD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83018168-6F71-9E0B-66B9-152CA4E5B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C7A396A0-9840-85EC-A7EA-2E42A1E49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7ADA6D13-B081-1C4C-F704-6E24BE96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E3ADBA73-2816-D808-57B3-475539566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02A2870A-0C57-EC70-A23A-CA5687816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>
            <a:extLst>
              <a:ext uri="{FF2B5EF4-FFF2-40B4-BE49-F238E27FC236}">
                <a16:creationId xmlns:a16="http://schemas.microsoft.com/office/drawing/2014/main" id="{3DF37F1C-0B30-04BA-51E6-2476927C4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>
            <a:extLst>
              <a:ext uri="{FF2B5EF4-FFF2-40B4-BE49-F238E27FC236}">
                <a16:creationId xmlns:a16="http://schemas.microsoft.com/office/drawing/2014/main" id="{28C8A55D-A2D7-77C6-9E2C-DC336CB2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9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45410-B195-0ED9-CBBF-1DC64FAC0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13BD1C10-E45F-02B8-5855-FD9FB95712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1CFFF190-9946-DBFE-5482-E2C644328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77B6BEBD-188D-1339-3598-56EC9264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1C91BCFC-2C0E-F1F3-DB84-6FA903CA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4DF88038-7FAA-8981-BA78-6CF9C57A6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>
            <a:extLst>
              <a:ext uri="{FF2B5EF4-FFF2-40B4-BE49-F238E27FC236}">
                <a16:creationId xmlns:a16="http://schemas.microsoft.com/office/drawing/2014/main" id="{F72F0046-53C5-1F0A-DE66-BD3369C62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>
            <a:extLst>
              <a:ext uri="{FF2B5EF4-FFF2-40B4-BE49-F238E27FC236}">
                <a16:creationId xmlns:a16="http://schemas.microsoft.com/office/drawing/2014/main" id="{F71F2974-0E94-B9E7-03D2-F71A72985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3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7C14-C2AA-782C-EFC9-C66851819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BD38094-3B74-E6F4-8248-6733BBA0E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0BFE52FE-30C0-150A-2907-739FD0899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39AF6E52-1FD4-4FE6-BC7F-B2DFE917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5D3BA1BA-AD2B-EFA1-CFC2-8BD0F8FED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F37E3215-0B78-FD37-D1D5-623D3545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>
            <a:extLst>
              <a:ext uri="{FF2B5EF4-FFF2-40B4-BE49-F238E27FC236}">
                <a16:creationId xmlns:a16="http://schemas.microsoft.com/office/drawing/2014/main" id="{84A4AF9C-20A2-5188-3207-455B3236A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E1A42359-AE26-9598-89D8-FEA569C10C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62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819C23-332F-464A-B228-80F79B607C9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58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1CBFE-B21B-DAD2-D174-91FA37EA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4DEF3C7F-9F0C-81D1-BE12-FAB437151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697602C8-BD03-B3C9-9D0A-67B5845CF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9FD8941D-1CBE-E1EF-BE8E-9DE447B24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A8E4DE55-0696-09DF-6E48-5257C0241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3395620E-00D5-4C4A-3535-9A5F4B4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18B294E2-1126-7540-B79C-C807FB2C5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774B4844-5091-ED59-2FBF-C080F2140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788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E8DB3-BE90-C5D8-0028-F3F3007F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0A8894DA-7A19-CE8B-F766-9889DB144A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0D793CC9-C296-4AAD-48CD-E313F58E8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F35A24A3-A655-6BF8-7550-0F2DE6995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6DBEB574-D253-277E-380A-563155FF4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>
            <a:extLst>
              <a:ext uri="{FF2B5EF4-FFF2-40B4-BE49-F238E27FC236}">
                <a16:creationId xmlns:a16="http://schemas.microsoft.com/office/drawing/2014/main" id="{C8587384-AF20-CD77-E64E-FF210D8F0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>
            <a:extLst>
              <a:ext uri="{FF2B5EF4-FFF2-40B4-BE49-F238E27FC236}">
                <a16:creationId xmlns:a16="http://schemas.microsoft.com/office/drawing/2014/main" id="{655E29C2-0439-15BF-F2BC-659AB39BDE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>
            <a:extLst>
              <a:ext uri="{FF2B5EF4-FFF2-40B4-BE49-F238E27FC236}">
                <a16:creationId xmlns:a16="http://schemas.microsoft.com/office/drawing/2014/main" id="{D244555F-E26F-9D34-ADEB-929326FDB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571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CDB6-1D8D-6B2A-5FD9-0F03DF64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BC7ADCEC-5800-3CFF-0DAE-DBBC4CCC5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3A02B353-C60D-AF1D-6EA8-6A333F0D6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79ECD8F-29E4-2584-E4D7-8A6656496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0F4B6A11-BEFF-5F2D-033C-37FBF25C0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>
            <a:extLst>
              <a:ext uri="{FF2B5EF4-FFF2-40B4-BE49-F238E27FC236}">
                <a16:creationId xmlns:a16="http://schemas.microsoft.com/office/drawing/2014/main" id="{A9F5E4DB-2EA0-D3E5-0165-A0E5EADA1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>
            <a:extLst>
              <a:ext uri="{FF2B5EF4-FFF2-40B4-BE49-F238E27FC236}">
                <a16:creationId xmlns:a16="http://schemas.microsoft.com/office/drawing/2014/main" id="{4D4DAFAF-EAE8-2F3D-BEE0-43A3AE571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>
            <a:extLst>
              <a:ext uri="{FF2B5EF4-FFF2-40B4-BE49-F238E27FC236}">
                <a16:creationId xmlns:a16="http://schemas.microsoft.com/office/drawing/2014/main" id="{D32195DA-A8C0-09A7-9FED-518988674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13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6C3D-608D-9082-5F58-F6B310A9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DA035AC8-DB37-6648-0771-2489073D79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8CFEB6-EEF2-4877-424B-EFC85193B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6626C796-FFB9-73B6-870C-9C2ADAFA8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896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6787-AD59-7687-4474-8E4F13A4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FC02B98E-4539-29CF-C4A2-7CA5932AB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DDED5D53-8B21-BE87-1433-A58243A374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52A0275B-1F7F-883C-6EFA-E60525923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448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AE7BDE-6BAD-4869-BA94-42F764CB073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42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5C62BF7-9C63-497B-BAE2-5CB77526CD21}" type="slidenum">
              <a:rPr lang="en-US" altLang="en-US" sz="1200"/>
              <a:pPr/>
              <a:t>64</a:t>
            </a:fld>
            <a:endParaRPr lang="en-US" altLang="en-US" sz="1200" dirty="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605841-5CB7-4C7A-924F-2C751286817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58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0CCDE4-0F12-4A8C-B062-A94A0F2D6B2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A371-DF05-42FF-99C9-D54AF61A2C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7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53A7-5FC1-89AA-39D5-D4F307D0D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DC07A967-19B3-4191-2C31-C2A692BAA0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DD55774-51BC-DB01-1832-7D9C4AEBA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3CF5DC-6C30-5890-AAC4-2B42BF877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8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388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 userDrawn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971552"/>
            <a:ext cx="7914375" cy="358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5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2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7467600" y="4723276"/>
            <a:ext cx="1501344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5378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245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031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8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4600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889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5209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968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97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040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78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4659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869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16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417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368853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7451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485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8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FD92-00CE-D1D2-2F1A-393EB4A36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411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121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5990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2575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41E127-DB9C-E313-DBE5-8A80AEC8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16390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438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11050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416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531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5663CE-81C5-76F1-F1C7-8341F3979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0486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74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912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20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82544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9359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2080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7059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43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953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41E127-DB9C-E313-DBE5-8A80AEC8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14031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121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9555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0808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059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8266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818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9973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9647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7625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21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 preserve="1">
  <p:cSld name="Title Pag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-712"/>
            <a:ext cx="4610250" cy="5143500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49588" t="20071" r="11021" b="437"/>
          <a:stretch/>
        </p:blipFill>
        <p:spPr>
          <a:xfrm>
            <a:off x="4584825" y="-1200"/>
            <a:ext cx="4559177" cy="517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616800" y="1099875"/>
            <a:ext cx="3331575" cy="4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000"/>
              <a:buNone/>
              <a:defRPr sz="1800"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598163" y="1501950"/>
            <a:ext cx="3413925" cy="86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2"/>
          </p:nvPr>
        </p:nvSpPr>
        <p:spPr>
          <a:xfrm>
            <a:off x="689344" y="2415244"/>
            <a:ext cx="3259125" cy="174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47650">
              <a:spcBef>
                <a:spcPts val="750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38125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400"/>
              <a:buFont typeface="Montserrat"/>
              <a:buChar char="o"/>
              <a:defRPr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028700" lvl="2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—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lvl="3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714500" lvl="4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057400" lvl="5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400300" lvl="6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2743200" lvl="7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086100" lvl="8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8" y="3545044"/>
            <a:ext cx="4084220" cy="161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9535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680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842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1137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0701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5307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3027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7891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6654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5856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54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1" preserve="1">
  <p:cSld name="Title Page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284525" y="1512842"/>
            <a:ext cx="6574950" cy="5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84525" y="2070619"/>
            <a:ext cx="657495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CADD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3"/>
          </p:nvPr>
        </p:nvSpPr>
        <p:spPr>
          <a:xfrm>
            <a:off x="629175" y="0"/>
            <a:ext cx="8511750" cy="688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51456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69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_Blank" preserve="1">
  <p:cSld name="Red Background_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212413" y="1827806"/>
            <a:ext cx="6719175" cy="6853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 idx="2"/>
          </p:nvPr>
        </p:nvSpPr>
        <p:spPr>
          <a:xfrm>
            <a:off x="629175" y="27544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74" name="Google Shape;74;p8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0072C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271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Section Header 1" preserve="1">
  <p:cSld name="11_Section Header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-9131" y="0"/>
            <a:ext cx="9165825" cy="2526075"/>
          </a:xfrm>
          <a:prstGeom prst="rect">
            <a:avLst/>
          </a:prstGeom>
          <a:solidFill>
            <a:srgbClr val="000D74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2"/>
          </p:nvPr>
        </p:nvSpPr>
        <p:spPr>
          <a:xfrm>
            <a:off x="1451027" y="2771194"/>
            <a:ext cx="6408450" cy="295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685800" lvl="1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o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marL="1028700" lvl="2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—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marL="1371600" lvl="3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marL="1714500" lvl="4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marL="2057400" lvl="5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marL="2400300" lvl="6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marL="2743200" lvl="7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marL="3086100" lvl="8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426613" y="686663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3"/>
          </p:nvPr>
        </p:nvSpPr>
        <p:spPr>
          <a:xfrm>
            <a:off x="2955938" y="1401563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9D8EB"/>
              </a:buClr>
              <a:buSzPts val="2300"/>
              <a:buFont typeface="Inter"/>
              <a:buNone/>
              <a:defRPr sz="1575" b="1">
                <a:solidFill>
                  <a:srgbClr val="B9D8EB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1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0519AB2-0241-D247-FE20-786FA383E5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743390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000" i="1" dirty="0">
                <a:solidFill>
                  <a:schemeClr val="bg1"/>
                </a:solidFill>
              </a:rPr>
              <a:t>COMSW4111_002_2025_2 – Foundation: ER, Relational, SQL (1) 		© Donald F. Ferguson, 2025</a:t>
            </a:r>
          </a:p>
          <a:p>
            <a:pPr>
              <a:lnSpc>
                <a:spcPct val="100000"/>
              </a:lnSpc>
            </a:pPr>
            <a:fld id="{B4ABCADE-86A0-3448-9199-FF03A1F66E3F}" type="slidenum">
              <a:rPr lang="en-US" altLang="en-US" sz="1000" i="1" smtClean="0">
                <a:solidFill>
                  <a:schemeClr val="bg1"/>
                </a:solidFill>
              </a:rPr>
              <a:t>‹#›</a:t>
            </a:fld>
            <a:endParaRPr lang="en-US" altLang="en-US" sz="1000" i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608" r:id="rId4"/>
    <p:sldLayoutId id="2147493607" r:id="rId5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06894" y="840656"/>
            <a:ext cx="67230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600"/>
              <a:buFont typeface="Inter Light"/>
              <a:buNone/>
              <a:defRPr sz="3600" i="0" u="none" strike="noStrike" cap="none">
                <a:solidFill>
                  <a:srgbClr val="000D7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40692" y="1452281"/>
            <a:ext cx="603405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Char char="o"/>
              <a:defRPr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—"/>
              <a:defRPr sz="12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4738069"/>
            <a:ext cx="9144000" cy="4092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569" y="4389764"/>
            <a:ext cx="2796111" cy="11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 idx="2"/>
          </p:nvPr>
        </p:nvSpPr>
        <p:spPr>
          <a:xfrm>
            <a:off x="629175" y="0"/>
            <a:ext cx="8514900" cy="6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A5C62DE-4E20-9D73-4CCA-899C3436B5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429000" y="4743390"/>
            <a:ext cx="571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© Donald F. Ferguson, 2025 </a:t>
            </a:r>
            <a:b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COMSW4111_002_2025_1 - INTRODUCTION TO DATABASES					</a:t>
            </a:r>
            <a:fld id="{B4ABCADE-86A0-3448-9199-FF03A1F66E3F}" type="slidenum">
              <a:rPr lang="en-US" altLang="en-US" sz="900" b="1" i="1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‹#›</a:t>
            </a:fld>
            <a:endParaRPr lang="en-US" altLang="en-US" sz="900" b="1" i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940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4" r:id="rId3"/>
    <p:sldLayoutId id="2147493604" r:id="rId4"/>
    <p:sldLayoutId id="2147493605" r:id="rId5"/>
    <p:sldLayoutId id="2147493609" r:id="rId6"/>
    <p:sldLayoutId id="214749360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60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5" r:id="rId1"/>
    <p:sldLayoutId id="2147493626" r:id="rId2"/>
    <p:sldLayoutId id="2147493627" r:id="rId3"/>
    <p:sldLayoutId id="2147493628" r:id="rId4"/>
    <p:sldLayoutId id="2147493629" r:id="rId5"/>
    <p:sldLayoutId id="2147493630" r:id="rId6"/>
    <p:sldLayoutId id="2147493631" r:id="rId7"/>
    <p:sldLayoutId id="2147493632" r:id="rId8"/>
    <p:sldLayoutId id="2147493633" r:id="rId9"/>
    <p:sldLayoutId id="2147493634" r:id="rId10"/>
    <p:sldLayoutId id="2147493635" r:id="rId11"/>
    <p:sldLayoutId id="2147493636" r:id="rId12"/>
    <p:sldLayoutId id="214749363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Foundations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6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9" r:id="rId1"/>
    <p:sldLayoutId id="2147493640" r:id="rId2"/>
    <p:sldLayoutId id="2147493641" r:id="rId3"/>
    <p:sldLayoutId id="2147493642" r:id="rId4"/>
    <p:sldLayoutId id="2147493643" r:id="rId5"/>
    <p:sldLayoutId id="2147493644" r:id="rId6"/>
    <p:sldLayoutId id="2147493645" r:id="rId7"/>
    <p:sldLayoutId id="2147493646" r:id="rId8"/>
    <p:sldLayoutId id="2147493647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17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9" r:id="rId1"/>
    <p:sldLayoutId id="2147493650" r:id="rId2"/>
    <p:sldLayoutId id="2147493651" r:id="rId3"/>
    <p:sldLayoutId id="2147493652" r:id="rId4"/>
    <p:sldLayoutId id="2147493653" r:id="rId5"/>
    <p:sldLayoutId id="2147493654" r:id="rId6"/>
    <p:sldLayoutId id="2147493655" r:id="rId7"/>
    <p:sldLayoutId id="2147493656" r:id="rId8"/>
    <p:sldLayoutId id="2147493657" r:id="rId9"/>
    <p:sldLayoutId id="2147493658" r:id="rId10"/>
    <p:sldLayoutId id="2147493659" r:id="rId11"/>
    <p:sldLayoutId id="214749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08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0" r:id="rId1"/>
    <p:sldLayoutId id="2147493671" r:id="rId2"/>
    <p:sldLayoutId id="2147493672" r:id="rId3"/>
    <p:sldLayoutId id="2147493673" r:id="rId4"/>
    <p:sldLayoutId id="2147493674" r:id="rId5"/>
    <p:sldLayoutId id="2147493675" r:id="rId6"/>
    <p:sldLayoutId id="2147493676" r:id="rId7"/>
    <p:sldLayoutId id="2147493677" r:id="rId8"/>
    <p:sldLayoutId id="2147493678" r:id="rId9"/>
    <p:sldLayoutId id="2147493679" r:id="rId10"/>
    <p:sldLayoutId id="2147493680" r:id="rId11"/>
    <p:sldLayoutId id="214749368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9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3" r:id="rId1"/>
    <p:sldLayoutId id="2147493684" r:id="rId2"/>
    <p:sldLayoutId id="2147493685" r:id="rId3"/>
    <p:sldLayoutId id="2147493686" r:id="rId4"/>
    <p:sldLayoutId id="2147493687" r:id="rId5"/>
    <p:sldLayoutId id="2147493688" r:id="rId6"/>
    <p:sldLayoutId id="2147493689" r:id="rId7"/>
    <p:sldLayoutId id="2147493690" r:id="rId8"/>
    <p:sldLayoutId id="2147493691" r:id="rId9"/>
    <p:sldLayoutId id="2147493692" r:id="rId10"/>
    <p:sldLayoutId id="2147493693" r:id="rId11"/>
    <p:sldLayoutId id="21474936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bis-uibk.github.io/relax/calc/gist/4f7866c17624ca9dfa85ed2482078be8/relax-silberschatz-english.txt/0" TargetMode="External"/><Relationship Id="rId2" Type="http://schemas.openxmlformats.org/officeDocument/2006/relationships/hyperlink" Target="https://dbis-uibk.github.io/relax/calc/local/uibk/local/0" TargetMode="Externa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b="1" i="1" dirty="0"/>
              <a:t>W4111 – Introduction to Databases</a:t>
            </a:r>
            <a:br>
              <a:rPr lang="en-US" altLang="en-US" sz="2800" b="1" i="1" dirty="0"/>
            </a:br>
            <a:r>
              <a:rPr lang="en-US" altLang="en-US" sz="2800" b="1" i="1" dirty="0"/>
              <a:t>Section 002, Spring 2025</a:t>
            </a:r>
            <a:br>
              <a:rPr lang="en-US" altLang="en-US" sz="3200" b="1" i="1" dirty="0"/>
            </a:br>
            <a:r>
              <a:rPr lang="en-US" altLang="en-US" sz="2800" b="1" i="1" dirty="0"/>
              <a:t>Lecture 2: Foundation – ER, Relational, SQL (I)</a:t>
            </a:r>
            <a:endParaRPr lang="en-US" altLang="en-US" sz="3200" b="1" i="1" dirty="0"/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COMSW4111_002_2025_2 - Foundation – ER, Relational, SQL (I) 		© Donald F. Ferguson, 2025</a:t>
            </a:r>
          </a:p>
        </p:txBody>
      </p:sp>
    </p:spTree>
    <p:extLst>
      <p:ext uri="{BB962C8B-B14F-4D97-AF65-F5344CB8AC3E}">
        <p14:creationId xmlns:p14="http://schemas.microsoft.com/office/powerpoint/2010/main" val="30788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1ED3F8-0FCC-A1A1-80F7-0D2C2725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F5F3-B0F7-0442-5515-67E25BEE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0550"/>
            <a:ext cx="6499900" cy="4103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25D49-6116-8511-4698-E6A357555973}"/>
              </a:ext>
            </a:extLst>
          </p:cNvPr>
          <p:cNvSpPr txBox="1"/>
          <p:nvPr/>
        </p:nvSpPr>
        <p:spPr>
          <a:xfrm>
            <a:off x="6934200" y="2419350"/>
            <a:ext cx="2043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of the time</a:t>
            </a:r>
            <a:br>
              <a:rPr lang="en-US" dirty="0"/>
            </a:br>
            <a:r>
              <a:rPr lang="en-US" dirty="0"/>
              <a:t>there is a mix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Meet-in-the-Middle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9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042AD-4ADF-6504-A11E-8975B58EF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E406E3-315B-EF1C-B8C4-881FC68D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There are Many Languages/Notations</a:t>
            </a:r>
          </a:p>
        </p:txBody>
      </p:sp>
    </p:spTree>
    <p:extLst>
      <p:ext uri="{BB962C8B-B14F-4D97-AF65-F5344CB8AC3E}">
        <p14:creationId xmlns:p14="http://schemas.microsoft.com/office/powerpoint/2010/main" val="61101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8876" y="116681"/>
            <a:ext cx="5905871" cy="46258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798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1951696" y="1008047"/>
            <a:ext cx="5240608" cy="300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68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Symbols Used in E-R Notation (Cont.)</a:t>
            </a:r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2432304" y="949287"/>
            <a:ext cx="4883562" cy="33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9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2F96E8-2398-C004-4941-3210BC64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F6AE8-93A9-F6D2-B654-2D734FF2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15987"/>
            <a:ext cx="6553200" cy="41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UML	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6782"/>
            <a:ext cx="5669177" cy="188128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UML</a:t>
            </a:r>
            <a:r>
              <a:rPr lang="en-US" altLang="en-US" dirty="0"/>
              <a:t>: Unified Modeling Language</a:t>
            </a:r>
          </a:p>
          <a:p>
            <a:r>
              <a:rPr lang="en-US" altLang="en-US" dirty="0"/>
              <a:t>UML has many components to graphically model different aspects of an entire software system</a:t>
            </a:r>
          </a:p>
          <a:p>
            <a:r>
              <a:rPr lang="en-US" altLang="en-US" dirty="0"/>
              <a:t>UML Class Diagrams correspond to E-R Diagram, but several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95836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7129" y="78581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4995" name="Text Box 163"/>
          <p:cNvSpPr txBox="1">
            <a:spLocks noChangeArrowheads="1"/>
          </p:cNvSpPr>
          <p:nvPr/>
        </p:nvSpPr>
        <p:spPr bwMode="auto">
          <a:xfrm>
            <a:off x="2175031" y="4119937"/>
            <a:ext cx="467969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 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Note reversal of position in cardinality constraint depiction</a:t>
            </a:r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1915343" y="890515"/>
            <a:ext cx="5313314" cy="30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456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195036" y="794148"/>
            <a:ext cx="1922145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5026821" y="815579"/>
            <a:ext cx="1672827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195036" y="4125087"/>
            <a:ext cx="4937570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Generalization can use merged or separate arrows independent</a:t>
            </a:r>
          </a:p>
          <a:p>
            <a:pPr defTabSz="685800" eaLnBrk="0" hangingPunct="0"/>
            <a:r>
              <a:rPr lang="en-US" altLang="en-US" sz="1275" dirty="0">
                <a:solidFill>
                  <a:srgbClr val="000000"/>
                </a:solidFill>
              </a:rPr>
              <a:t>   of disjoint/overlapping</a:t>
            </a:r>
            <a:endParaRPr lang="en-US" altLang="en-US" sz="1275" dirty="0">
              <a:solidFill>
                <a:srgbClr val="CC3300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1931466" y="1171263"/>
            <a:ext cx="5156978" cy="258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85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07088-D76C-8D2A-C459-688C5696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28" y="444319"/>
            <a:ext cx="8839200" cy="4038600"/>
          </a:xfrm>
        </p:spPr>
        <p:txBody>
          <a:bodyPr/>
          <a:lstStyle/>
          <a:p>
            <a:r>
              <a:rPr lang="en-US" sz="1800" dirty="0"/>
              <a:t>If you are in a project/team meeting and draw a diagram on the whiteboard/chalk board, you are probably “visual modeling.”</a:t>
            </a:r>
          </a:p>
          <a:p>
            <a:r>
              <a:rPr lang="en-US" sz="1800" dirty="0"/>
              <a:t>A visual notation is simply an agreement on precisely defining what the symbols, lines, colors, … … “mean.”</a:t>
            </a:r>
          </a:p>
          <a:p>
            <a:r>
              <a:rPr lang="en-US" sz="1800" dirty="0"/>
              <a:t>Even within a well-defined notation, people are often lazy or class but use slightly different interpretations/notations.</a:t>
            </a:r>
          </a:p>
          <a:p>
            <a:r>
              <a:rPr lang="en-US" sz="1800" dirty="0"/>
              <a:t>The two key concepts are:</a:t>
            </a:r>
          </a:p>
          <a:p>
            <a:pPr lvl="1"/>
            <a:r>
              <a:rPr lang="en-US" sz="1600" dirty="0"/>
              <a:t>Everyone in the process agrees on the meanings and adheres to them.</a:t>
            </a:r>
          </a:p>
          <a:p>
            <a:pPr lvl="1"/>
            <a:r>
              <a:rPr lang="en-US" sz="1600" dirty="0"/>
              <a:t>You do “just enough” modeling:</a:t>
            </a:r>
          </a:p>
          <a:p>
            <a:pPr lvl="2"/>
            <a:r>
              <a:rPr lang="en-US" sz="1400" dirty="0"/>
              <a:t>No modeling </a:t>
            </a:r>
            <a:r>
              <a:rPr lang="en-US" sz="1400" dirty="0">
                <a:sym typeface="Wingdings" pitchFamily="2" charset="2"/>
              </a:rPr>
              <a:t> You are randomly, frantically coding like a slam poet.</a:t>
            </a:r>
          </a:p>
          <a:p>
            <a:pPr lvl="2"/>
            <a:r>
              <a:rPr lang="en-US" sz="1400" dirty="0">
                <a:sym typeface="Wingdings" pitchFamily="2" charset="2"/>
              </a:rPr>
              <a:t>Too much modeling  You spend all of your time arguing and never deliver the project.</a:t>
            </a:r>
          </a:p>
          <a:p>
            <a:r>
              <a:rPr lang="en-US" sz="1800" dirty="0">
                <a:sym typeface="Wingdings" pitchFamily="2" charset="2"/>
              </a:rPr>
              <a:t>We will take an approach to Crow’s Foot Notation in the class, but will also examine the modeling language that comes with the book. </a:t>
            </a:r>
            <a:r>
              <a:rPr lang="en-US" sz="1800" i="1" dirty="0">
                <a:sym typeface="Wingdings" pitchFamily="2" charset="2"/>
              </a:rPr>
              <a:t>This is a good fit with relational databases and relational model concepts.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6C70A2-4172-56E0-4C95-2AA890DF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Summary</a:t>
            </a:r>
          </a:p>
        </p:txBody>
      </p:sp>
    </p:spTree>
    <p:extLst>
      <p:ext uri="{BB962C8B-B14F-4D97-AF65-F5344CB8AC3E}">
        <p14:creationId xmlns:p14="http://schemas.microsoft.com/office/powerpoint/2010/main" val="168685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F72CB-5FC2-F296-990B-FFB63F0E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F50318-AEEC-A308-01DE-08A11495E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Our First Example</a:t>
            </a:r>
          </a:p>
        </p:txBody>
      </p:sp>
    </p:spTree>
    <p:extLst>
      <p:ext uri="{BB962C8B-B14F-4D97-AF65-F5344CB8AC3E}">
        <p14:creationId xmlns:p14="http://schemas.microsoft.com/office/powerpoint/2010/main" val="304553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6BB0DC-9149-9C08-F871-9F801C02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08064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F1FAD-A94B-A8E1-74CB-D95E0013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Conceptual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DF8F3-8DE6-704D-CD80-D7EC873F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6750"/>
            <a:ext cx="6629400" cy="3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68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2B416-FD37-655D-D933-D9019E53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DD62B-5A3C-DC88-D2B0-3EB625E2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95" y="736316"/>
            <a:ext cx="4396837" cy="3181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68DBE-541F-79FC-989F-2868AC40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61" y="765392"/>
            <a:ext cx="4669191" cy="3062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EBBBD-6177-AE96-2EFB-341C5632F545}"/>
              </a:ext>
            </a:extLst>
          </p:cNvPr>
          <p:cNvSpPr txBox="1"/>
          <p:nvPr/>
        </p:nvSpPr>
        <p:spPr>
          <a:xfrm>
            <a:off x="1219200" y="3959776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vertabelo.com</a:t>
            </a:r>
            <a:r>
              <a:rPr lang="en-US" dirty="0"/>
              <a:t>/blog/crow-s-foot-notation/</a:t>
            </a:r>
          </a:p>
        </p:txBody>
      </p:sp>
    </p:spTree>
    <p:extLst>
      <p:ext uri="{BB962C8B-B14F-4D97-AF65-F5344CB8AC3E}">
        <p14:creationId xmlns:p14="http://schemas.microsoft.com/office/powerpoint/2010/main" val="3001434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88A4-AE16-D35B-20A7-FD9BFE046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5D32C-F534-1842-ABAF-512D7CE1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Logical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BE4EA-B86F-ADE6-0FF0-59C098CD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44163"/>
            <a:ext cx="7078425" cy="4055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076CD-443F-95EB-245D-8E41BD5ECEBE}"/>
              </a:ext>
            </a:extLst>
          </p:cNvPr>
          <p:cNvSpPr txBox="1"/>
          <p:nvPr/>
        </p:nvSpPr>
        <p:spPr>
          <a:xfrm>
            <a:off x="5564109" y="3676006"/>
            <a:ext cx="3308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usually figure out if this</a:t>
            </a:r>
            <a:br>
              <a:rPr lang="en-US" dirty="0"/>
            </a:br>
            <a:r>
              <a:rPr lang="en-US" dirty="0"/>
              <a:t>is correct when you define in SQL</a:t>
            </a:r>
            <a:br>
              <a:rPr lang="en-US" dirty="0"/>
            </a:br>
            <a:r>
              <a:rPr lang="en-US" dirty="0"/>
              <a:t>and test use cases.</a:t>
            </a:r>
          </a:p>
        </p:txBody>
      </p:sp>
    </p:spTree>
    <p:extLst>
      <p:ext uri="{BB962C8B-B14F-4D97-AF65-F5344CB8AC3E}">
        <p14:creationId xmlns:p14="http://schemas.microsoft.com/office/powerpoint/2010/main" val="3781264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16E50-12F4-D99E-1D41-13BA9343C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Foreign keys can be confusing and seem to</a:t>
            </a:r>
            <a:br>
              <a:rPr lang="en-US" dirty="0"/>
            </a:br>
            <a:r>
              <a:rPr lang="en-US" dirty="0"/>
              <a:t>sometimes be on the wrong end.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Mandatory on both ends may require two new</a:t>
            </a:r>
            <a:br>
              <a:rPr lang="en-US" dirty="0"/>
            </a:br>
            <a:r>
              <a:rPr lang="en-US" dirty="0"/>
              <a:t>entities. The SQL INSERT statement operates on</a:t>
            </a:r>
            <a:br>
              <a:rPr lang="en-US" dirty="0"/>
            </a:br>
            <a:r>
              <a:rPr lang="en-US" dirty="0"/>
              <a:t>one table making INSERT complex. The data is</a:t>
            </a:r>
            <a:br>
              <a:rPr lang="en-US" dirty="0"/>
            </a:br>
            <a:r>
              <a:rPr lang="en-US" dirty="0"/>
              <a:t>temporarily inconsistent/invalid.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Many-to-Many in SQL requires a 3</a:t>
            </a:r>
            <a:r>
              <a:rPr lang="en-US" baseline="30000" dirty="0"/>
              <a:t>rd</a:t>
            </a:r>
            <a:r>
              <a:rPr lang="en-US" dirty="0"/>
              <a:t> entity called</a:t>
            </a:r>
            <a:br>
              <a:rPr lang="en-US" dirty="0"/>
            </a:br>
            <a:r>
              <a:rPr lang="en-US" dirty="0"/>
              <a:t>an Associative Entity.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F18F65-5895-1871-7CA3-6B0E08AC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2DFE6-40C9-495B-9122-02E07E1B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56" y="514350"/>
            <a:ext cx="975244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FAACC-D500-3713-4C59-48766AFE0CD3}"/>
              </a:ext>
            </a:extLst>
          </p:cNvPr>
          <p:cNvSpPr txBox="1"/>
          <p:nvPr/>
        </p:nvSpPr>
        <p:spPr>
          <a:xfrm>
            <a:off x="5867400" y="590550"/>
            <a:ext cx="1782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For Example</a:t>
            </a:r>
            <a:br>
              <a:rPr lang="en-US" sz="1200" dirty="0"/>
            </a:br>
            <a:r>
              <a:rPr lang="en-US" sz="1200" dirty="0"/>
              <a:t>Mandatory on this end</a:t>
            </a:r>
            <a:br>
              <a:rPr lang="en-US" sz="1200" dirty="0"/>
            </a:br>
            <a:r>
              <a:rPr lang="en-US" sz="1200" dirty="0"/>
              <a:t>implies</a:t>
            </a:r>
            <a:br>
              <a:rPr lang="en-US" sz="1200" dirty="0"/>
            </a:br>
            <a:r>
              <a:rPr lang="en-US" sz="1200" dirty="0"/>
              <a:t>Not-NULL, FK on this end.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46D09A-98A1-E086-60D5-955D91F5E79F}"/>
              </a:ext>
            </a:extLst>
          </p:cNvPr>
          <p:cNvCxnSpPr/>
          <p:nvPr/>
        </p:nvCxnSpPr>
        <p:spPr>
          <a:xfrm flipV="1">
            <a:off x="7543800" y="895350"/>
            <a:ext cx="8382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F4E96B-70EF-5B9F-A7B1-F89ED5F808F7}"/>
              </a:ext>
            </a:extLst>
          </p:cNvPr>
          <p:cNvCxnSpPr>
            <a:cxnSpLocks/>
          </p:cNvCxnSpPr>
          <p:nvPr/>
        </p:nvCxnSpPr>
        <p:spPr>
          <a:xfrm>
            <a:off x="7543800" y="1123950"/>
            <a:ext cx="419100" cy="361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A4CF318-82A5-ADFD-9C11-07615802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38692"/>
            <a:ext cx="1927860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A0C245-7060-2D35-16EC-C017826F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315" y="2915372"/>
            <a:ext cx="2077377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78F2B-ECD6-2852-6DF0-AEEB3100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098DFB-905C-37E6-730C-D305DB8F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975168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99616-9FD2-F653-CC44-630FA3E2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D5B02B-0C6E-7570-5B7B-D2DBF4002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What are these Keys of which You Speak?</a:t>
            </a:r>
          </a:p>
        </p:txBody>
      </p:sp>
    </p:spTree>
    <p:extLst>
      <p:ext uri="{BB962C8B-B14F-4D97-AF65-F5344CB8AC3E}">
        <p14:creationId xmlns:p14="http://schemas.microsoft.com/office/powerpoint/2010/main" val="1634898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7599-6C00-AB17-377A-A50026D9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DA60FF27-D6B8-3569-91DB-BA4D1B954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4F246923-4C9A-6E9F-3002-91D10E660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4149"/>
            <a:ext cx="5735760" cy="3672125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90608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70ED2A-6F59-5131-034D-3E0EA975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991600" cy="4038600"/>
          </a:xfrm>
        </p:spPr>
        <p:txBody>
          <a:bodyPr/>
          <a:lstStyle/>
          <a:p>
            <a:r>
              <a:rPr lang="en-US" sz="1800" dirty="0"/>
              <a:t>Student has three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CUID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Faculty has two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Section has two candidate keys:</a:t>
            </a:r>
          </a:p>
          <a:p>
            <a:pPr lvl="1"/>
            <a:r>
              <a:rPr lang="en-US" sz="1600" dirty="0" err="1"/>
              <a:t>callno</a:t>
            </a:r>
            <a:endParaRPr lang="en-US" sz="1600" dirty="0"/>
          </a:p>
          <a:p>
            <a:pPr lvl="1"/>
            <a:r>
              <a:rPr lang="en-US" sz="1600" dirty="0"/>
              <a:t>The combination of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</a:t>
            </a:r>
          </a:p>
          <a:p>
            <a:r>
              <a:rPr lang="en-US" sz="1800" dirty="0"/>
              <a:t>Some types of key:</a:t>
            </a:r>
          </a:p>
          <a:p>
            <a:pPr lvl="1"/>
            <a:r>
              <a:rPr lang="en-US" sz="1600" dirty="0"/>
              <a:t>UNI, CUID, </a:t>
            </a:r>
            <a:r>
              <a:rPr lang="en-US" sz="1600" dirty="0" err="1"/>
              <a:t>callno</a:t>
            </a:r>
            <a:r>
              <a:rPr lang="en-US" sz="1600" dirty="0"/>
              <a:t> are </a:t>
            </a:r>
            <a:r>
              <a:rPr lang="en-US" sz="1600" i="1" dirty="0"/>
              <a:t>surrogate keys.</a:t>
            </a:r>
          </a:p>
          <a:p>
            <a:pPr lvl="1"/>
            <a:r>
              <a:rPr lang="en-US" sz="1600" dirty="0"/>
              <a:t>email and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 are natural keys,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53CD28-C0B7-E47E-52BD-ACE2C1FB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</p:spTree>
    <p:extLst>
      <p:ext uri="{BB962C8B-B14F-4D97-AF65-F5344CB8AC3E}">
        <p14:creationId xmlns:p14="http://schemas.microsoft.com/office/powerpoint/2010/main" val="1615414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27901-7A0B-D791-A5CB-27E435E9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of/Patterns for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A7518-16E5-BA9C-5B20-AA8B1BA0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6629400" cy="3357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17DC0-1222-F8FE-D317-038279682A53}"/>
              </a:ext>
            </a:extLst>
          </p:cNvPr>
          <p:cNvSpPr txBox="1"/>
          <p:nvPr/>
        </p:nvSpPr>
        <p:spPr>
          <a:xfrm>
            <a:off x="172570" y="4019550"/>
            <a:ext cx="797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may also here the term </a:t>
            </a:r>
            <a:r>
              <a:rPr lang="en-US" i="1" dirty="0"/>
              <a:t>compound key </a:t>
            </a:r>
            <a:r>
              <a:rPr lang="en-US" dirty="0">
                <a:sym typeface="Wingdings" pitchFamily="2" charset="2"/>
              </a:rPr>
              <a:t> Each of the attributes is a foreign key.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5425E-57D0-18A7-FFFC-1C2D68293A46}"/>
              </a:ext>
            </a:extLst>
          </p:cNvPr>
          <p:cNvSpPr txBox="1"/>
          <p:nvPr/>
        </p:nvSpPr>
        <p:spPr>
          <a:xfrm>
            <a:off x="6671215" y="666750"/>
            <a:ext cx="2143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Keys are</a:t>
            </a:r>
            <a:br>
              <a:rPr lang="en-US" dirty="0"/>
            </a:br>
            <a:r>
              <a:rPr lang="en-US" dirty="0"/>
              <a:t>Recommended to be</a:t>
            </a:r>
            <a:br>
              <a:rPr lang="en-US" dirty="0"/>
            </a:br>
            <a:r>
              <a:rPr lang="en-US" dirty="0"/>
              <a:t>immutable.</a:t>
            </a:r>
          </a:p>
        </p:txBody>
      </p:sp>
    </p:spTree>
    <p:extLst>
      <p:ext uri="{BB962C8B-B14F-4D97-AF65-F5344CB8AC3E}">
        <p14:creationId xmlns:p14="http://schemas.microsoft.com/office/powerpoint/2010/main" val="151629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11C07-79D0-BE19-D36F-59420751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3E266-65F8-B738-C46A-49A0E6D6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51505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3EA7E5-79FA-9603-C614-BE840722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I want to go through the structure of the project template that you will use for homework assignments in a recorded recitation on Sunday.</a:t>
            </a:r>
          </a:p>
          <a:p>
            <a:pPr lvl="1"/>
            <a:r>
              <a:rPr lang="en-US" dirty="0"/>
              <a:t>So, I will release HW1B on Sunday.</a:t>
            </a:r>
          </a:p>
          <a:p>
            <a:r>
              <a:rPr lang="en-US" dirty="0"/>
              <a:t>Today’s Contents:</a:t>
            </a:r>
          </a:p>
          <a:p>
            <a:pPr lvl="1"/>
            <a:r>
              <a:rPr lang="en-US" dirty="0"/>
              <a:t>ER Model/Modeling: More details and an example.</a:t>
            </a:r>
          </a:p>
          <a:p>
            <a:pPr lvl="1"/>
            <a:r>
              <a:rPr lang="en-US" dirty="0"/>
              <a:t>A deeper dive on </a:t>
            </a:r>
            <a:r>
              <a:rPr lang="en-US" i="1" dirty="0"/>
              <a:t>keys.</a:t>
            </a:r>
          </a:p>
          <a:p>
            <a:pPr lvl="1"/>
            <a:r>
              <a:rPr lang="en-US" dirty="0"/>
              <a:t>Relational Algebra: </a:t>
            </a:r>
            <a:r>
              <a:rPr lang="el-GR" dirty="0"/>
              <a:t>π</a:t>
            </a:r>
            <a:r>
              <a:rPr lang="en-US" dirty="0"/>
              <a:t>. </a:t>
            </a:r>
            <a:r>
              <a:rPr lang="el-GR" dirty="0"/>
              <a:t>σ</a:t>
            </a:r>
            <a:r>
              <a:rPr lang="en-US" dirty="0"/>
              <a:t> examples, </a:t>
            </a:r>
            <a:r>
              <a:rPr lang="el-GR" dirty="0"/>
              <a:t>⨝ </a:t>
            </a:r>
            <a:r>
              <a:rPr lang="en-US" dirty="0"/>
              <a:t>(JOIN) operator</a:t>
            </a:r>
          </a:p>
          <a:p>
            <a:pPr lvl="1"/>
            <a:r>
              <a:rPr lang="en-US" dirty="0"/>
              <a:t>A deeper first dive on SQL.</a:t>
            </a:r>
          </a:p>
          <a:p>
            <a:pPr lvl="1"/>
            <a:r>
              <a:rPr lang="en-US" dirty="0"/>
              <a:t>Maybe a quick look at the project template, if we </a:t>
            </a:r>
            <a:r>
              <a:rPr lang="en-US"/>
              <a:t>have time.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20A4E-2F71-028A-78F2-9BDA4A98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and Content</a:t>
            </a:r>
          </a:p>
        </p:txBody>
      </p:sp>
    </p:spTree>
    <p:extLst>
      <p:ext uri="{BB962C8B-B14F-4D97-AF65-F5344CB8AC3E}">
        <p14:creationId xmlns:p14="http://schemas.microsoft.com/office/powerpoint/2010/main" val="391566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2B75-C6EB-5362-5C5D-895F07C4B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FDA158-5A1A-93FD-8381-1DC7BFD6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Relational Model</a:t>
            </a:r>
            <a:br>
              <a:rPr lang="en-US" dirty="0"/>
            </a:br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337084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select: </a:t>
            </a:r>
            <a:r>
              <a:rPr kumimoji="0"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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project: 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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955C8-2BFE-6E25-368D-80EEA23176DC}"/>
              </a:ext>
            </a:extLst>
          </p:cNvPr>
          <p:cNvSpPr txBox="1"/>
          <p:nvPr/>
        </p:nvSpPr>
        <p:spPr>
          <a:xfrm>
            <a:off x="4114800" y="1581150"/>
            <a:ext cx="194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Covered last week.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A8A4-BA68-AE1B-4C33-C35FFF351335}"/>
              </a:ext>
            </a:extLst>
          </p:cNvPr>
          <p:cNvSpPr txBox="1"/>
          <p:nvPr/>
        </p:nvSpPr>
        <p:spPr>
          <a:xfrm>
            <a:off x="2590800" y="3714750"/>
            <a:ext cx="5817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</a:t>
            </a:r>
            <a:br>
              <a:rPr lang="en-US" dirty="0"/>
            </a:br>
            <a:r>
              <a:rPr lang="en-US" dirty="0"/>
              <a:t>noncore operators.</a:t>
            </a:r>
          </a:p>
        </p:txBody>
      </p:sp>
    </p:spTree>
    <p:extLst>
      <p:ext uri="{BB962C8B-B14F-4D97-AF65-F5344CB8AC3E}">
        <p14:creationId xmlns:p14="http://schemas.microsoft.com/office/powerpoint/2010/main" val="4158600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72178-2F73-B4C9-02AB-D9BCB261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1DEF3-0936-BAD6-86BE-FD21B9FC312F}"/>
              </a:ext>
            </a:extLst>
          </p:cNvPr>
          <p:cNvSpPr txBox="1"/>
          <p:nvPr/>
        </p:nvSpPr>
        <p:spPr>
          <a:xfrm>
            <a:off x="248769" y="590550"/>
            <a:ext cx="85904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attention to see how I use the “out of data” dataset associated with the recommended textbook.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 noncore operators.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names of the </a:t>
            </a:r>
            <a:r>
              <a:rPr lang="en-US" i="1" dirty="0"/>
              <a:t>departments</a:t>
            </a:r>
            <a:r>
              <a:rPr lang="en-US" dirty="0"/>
              <a:t> with a budget &gt;= 100000 or in the building ‘Painter’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dept_name</a:t>
            </a:r>
            <a:endParaRPr lang="en-US" dirty="0"/>
          </a:p>
          <a:p>
            <a:pPr lvl="1"/>
            <a:r>
              <a:rPr lang="en-US" dirty="0"/>
              <a:t>	(</a:t>
            </a:r>
            <a:r>
              <a:rPr lang="el-GR" dirty="0"/>
              <a:t>σ </a:t>
            </a:r>
            <a:r>
              <a:rPr lang="en-US" dirty="0"/>
              <a:t>budget ≥ 100000 ∨ building = 'Painter' (department))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 attributes and operate on attributes in </a:t>
            </a:r>
            <a:r>
              <a:rPr lang="el-GR" dirty="0"/>
              <a:t>π</a:t>
            </a:r>
            <a:endParaRPr lang="en-US" dirty="0"/>
          </a:p>
          <a:p>
            <a:pPr lvl="1"/>
            <a:r>
              <a:rPr lang="el-GR" dirty="0"/>
              <a:t>π </a:t>
            </a:r>
            <a:r>
              <a:rPr lang="en-US" dirty="0" err="1"/>
              <a:t>the_course_id←course_id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sec_id</a:t>
            </a:r>
            <a:r>
              <a:rPr lang="en-US" dirty="0"/>
              <a:t>, year, </a:t>
            </a:r>
            <a:r>
              <a:rPr lang="en-US" dirty="0" err="1"/>
              <a:t>something_weird←sec_id+year</a:t>
            </a:r>
            <a:endParaRPr lang="en-US" dirty="0"/>
          </a:p>
          <a:p>
            <a:pPr lvl="1"/>
            <a:r>
              <a:rPr lang="en-US" dirty="0"/>
              <a:t>		(section)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9563-24C7-4DA8-3F5A-C0A17DF2DFEF}"/>
              </a:ext>
            </a:extLst>
          </p:cNvPr>
          <p:cNvSpPr txBox="1"/>
          <p:nvPr/>
        </p:nvSpPr>
        <p:spPr>
          <a:xfrm>
            <a:off x="6553200" y="2504856"/>
            <a:ext cx="2454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 comparators from</a:t>
            </a:r>
            <a:br>
              <a:rPr lang="en-US" sz="1400" dirty="0"/>
            </a:br>
            <a:r>
              <a:rPr lang="en-US" sz="1400" dirty="0"/>
              <a:t>the menu, e.g. ≥.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Single quote matters.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Unlike SQL, strings are</a:t>
            </a:r>
            <a:br>
              <a:rPr lang="en-US" sz="1400" dirty="0"/>
            </a:br>
            <a:r>
              <a:rPr lang="en-US" sz="1400" dirty="0"/>
              <a:t>case sensitive.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Formally, relational algebra</a:t>
            </a:r>
            <a:br>
              <a:rPr lang="en-US" sz="1400" dirty="0"/>
            </a:br>
            <a:r>
              <a:rPr lang="en-US" sz="1400" dirty="0"/>
              <a:t>use subscript but this is</a:t>
            </a:r>
            <a:br>
              <a:rPr lang="en-US" sz="1400" dirty="0"/>
            </a:br>
            <a:r>
              <a:rPr lang="en-US" sz="1400" dirty="0"/>
              <a:t>hard to type.</a:t>
            </a:r>
          </a:p>
        </p:txBody>
      </p:sp>
    </p:spTree>
    <p:extLst>
      <p:ext uri="{BB962C8B-B14F-4D97-AF65-F5344CB8AC3E}">
        <p14:creationId xmlns:p14="http://schemas.microsoft.com/office/powerpoint/2010/main" val="886712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B089A8-E69E-E748-82A1-2AFFA78F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online tool that you will use.</a:t>
            </a:r>
          </a:p>
          <a:p>
            <a:r>
              <a:rPr lang="en-US" dirty="0" err="1"/>
              <a:t>RelaX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https://dbis-uibk.github.io/relax/calc/local/uibk/local/0</a:t>
            </a:r>
            <a:r>
              <a:rPr lang="en-US" dirty="0"/>
              <a:t>)</a:t>
            </a:r>
          </a:p>
          <a:p>
            <a:r>
              <a:rPr lang="en-US" dirty="0"/>
              <a:t>The calculator:</a:t>
            </a:r>
          </a:p>
          <a:p>
            <a:pPr lvl="1"/>
            <a:r>
              <a:rPr lang="en-US" dirty="0"/>
              <a:t>Has an older version of the data from the recommended textbook.</a:t>
            </a:r>
            <a:br>
              <a:rPr lang="en-US" dirty="0"/>
            </a:br>
            <a:r>
              <a:rPr lang="en-US" sz="1200" dirty="0"/>
              <a:t>(</a:t>
            </a:r>
            <a:r>
              <a:rPr lang="en-US" sz="1200" dirty="0">
                <a:hlinkClick r:id="rId3"/>
              </a:rPr>
              <a:t>https://dbis-uibk.github.io/relax/calc/gist/4f7866c17624ca9dfa85ed2482078be8/relax-silberschatz-english.txt/0</a:t>
            </a:r>
            <a:r>
              <a:rPr lang="en-US" sz="1200" dirty="0"/>
              <a:t>)</a:t>
            </a:r>
          </a:p>
          <a:p>
            <a:pPr lvl="1"/>
            <a:r>
              <a:rPr lang="en-US" dirty="0"/>
              <a:t>You can also upload new data. </a:t>
            </a:r>
          </a:p>
          <a:p>
            <a:r>
              <a:rPr lang="en-US" dirty="0"/>
              <a:t>Some queries:</a:t>
            </a:r>
          </a:p>
          <a:p>
            <a:pPr lvl="1"/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∨ </a:t>
            </a:r>
            <a:r>
              <a:rPr lang="en-US" dirty="0" err="1"/>
              <a:t>dept_name</a:t>
            </a:r>
            <a:r>
              <a:rPr lang="en-US" dirty="0"/>
              <a:t>='History' (department)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name, </a:t>
            </a:r>
            <a:r>
              <a:rPr lang="en-US" dirty="0" err="1"/>
              <a:t>dept_name</a:t>
            </a:r>
            <a:r>
              <a:rPr lang="en-US" dirty="0"/>
              <a:t> (instructor)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ID, name (</a:t>
            </a:r>
            <a:br>
              <a:rPr lang="en-US" dirty="0"/>
            </a:br>
            <a:r>
              <a:rPr lang="en-US" dirty="0"/>
              <a:t>	</a:t>
            </a:r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(instructor)</a:t>
            </a:r>
            <a:br>
              <a:rPr lang="en-US" dirty="0"/>
            </a:b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Relax Calculator</a:t>
            </a:r>
          </a:p>
        </p:txBody>
      </p:sp>
    </p:spTree>
    <p:extLst>
      <p:ext uri="{BB962C8B-B14F-4D97-AF65-F5344CB8AC3E}">
        <p14:creationId xmlns:p14="http://schemas.microsoft.com/office/powerpoint/2010/main" val="3763975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 x R -&gt; R         f(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x,y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7441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only sort of makes sense. The result is: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Every possible combination of the form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(instructor, teaches)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Even if the instructor is NOT the 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the teaches row.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Examining in SQL makes a little clearer.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see in later in this lecture.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Confusingly, in SQL cartesian Product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there is also a relational JOIN operator.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09750"/>
            <a:ext cx="8839200" cy="28194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and other scenarios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01" y="47411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22" y="30215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70" y="0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308" y="0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50C6-458B-2B9D-389F-D0D5B91B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8BCC80-D5AD-6BC8-A7EE-79BB31543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Entity Relationship</a:t>
            </a:r>
            <a:br>
              <a:rPr lang="en-US" dirty="0"/>
            </a:br>
            <a:r>
              <a:rPr lang="en-US" dirty="0"/>
              <a:t>Entity Relationship Models</a:t>
            </a:r>
          </a:p>
        </p:txBody>
      </p:sp>
    </p:spTree>
    <p:extLst>
      <p:ext uri="{BB962C8B-B14F-4D97-AF65-F5344CB8AC3E}">
        <p14:creationId xmlns:p14="http://schemas.microsoft.com/office/powerpoint/2010/main" val="4113357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5876B-2A72-DD83-0E16-2436BBF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48869-2E92-4139-EDD4-D3D09DBF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E2529-A270-0537-9C57-5FC663C6E5FB}"/>
              </a:ext>
            </a:extLst>
          </p:cNvPr>
          <p:cNvSpPr txBox="1"/>
          <p:nvPr/>
        </p:nvSpPr>
        <p:spPr>
          <a:xfrm>
            <a:off x="248769" y="590550"/>
            <a:ext cx="859043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More fun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Validate the definition with an 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l-G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department)</a:t>
            </a:r>
            <a:endParaRPr lang="en-US" sz="14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Note: You sometimes have to fully qualify attribute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Let’s pull it all together … …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σ </a:t>
            </a:r>
            <a:r>
              <a:rPr lang="en-US" sz="1400" dirty="0" err="1">
                <a:solidFill>
                  <a:prstClr val="black"/>
                </a:solidFill>
              </a:rPr>
              <a:t>instructor_department</a:t>
            </a:r>
            <a:r>
              <a:rPr lang="en-US" sz="1400" dirty="0">
                <a:solidFill>
                  <a:prstClr val="black"/>
                </a:solidFill>
              </a:rPr>
              <a:t>='Comp. Sci.' 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(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</a:t>
            </a:r>
            <a:r>
              <a:rPr lang="en-US" sz="1400" dirty="0" err="1">
                <a:solidFill>
                  <a:prstClr val="black"/>
                </a:solidFill>
              </a:rPr>
              <a:t>instructor_id←instructor.ID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instructor_name←instructor.name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instructor_department←instructor.dept_name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(instructor ⨝ </a:t>
            </a:r>
            <a:r>
              <a:rPr lang="en-US" sz="1400" dirty="0" err="1">
                <a:solidFill>
                  <a:prstClr val="black"/>
                </a:solidFill>
              </a:rPr>
              <a:t>instructor.ID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i_id</a:t>
            </a:r>
            <a:r>
              <a:rPr lang="en-US" sz="1400" dirty="0">
                <a:solidFill>
                  <a:prstClr val="black"/>
                </a:solidFill>
              </a:rPr>
              <a:t> advisor)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⨝ </a:t>
            </a:r>
            <a:r>
              <a:rPr lang="en-US" sz="1400" dirty="0" err="1">
                <a:solidFill>
                  <a:prstClr val="black"/>
                </a:solidFill>
              </a:rPr>
              <a:t>student_id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student_id←student.ID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student_name←student.name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student_department←student.dept_name</a:t>
            </a:r>
            <a:r>
              <a:rPr lang="en-US" sz="1400" dirty="0">
                <a:solidFill>
                  <a:prstClr val="black"/>
                </a:solidFill>
              </a:rPr>
              <a:t> (student))</a:t>
            </a:r>
            <a:br>
              <a:rPr lang="en-US" sz="1400" dirty="0">
                <a:solidFill>
                  <a:prstClr val="black"/>
                </a:solidFill>
              </a:rPr>
            </a:br>
            <a:r>
              <a:rPr lang="en-US" sz="1400" dirty="0">
                <a:solidFill>
                  <a:prstClr val="black"/>
                </a:solidFill>
              </a:rPr>
              <a:t>	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BA30A-0DEF-B8A8-3EA9-DD40637ADAAB}"/>
              </a:ext>
            </a:extLst>
          </p:cNvPr>
          <p:cNvSpPr txBox="1"/>
          <p:nvPr/>
        </p:nvSpPr>
        <p:spPr>
          <a:xfrm>
            <a:off x="6324600" y="1771531"/>
            <a:ext cx="27196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how to break</a:t>
            </a:r>
            <a:br>
              <a:rPr lang="en-US" sz="1400" dirty="0"/>
            </a:br>
            <a:r>
              <a:rPr lang="en-US" sz="1400" dirty="0"/>
              <a:t>this down Barney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approaches</a:t>
            </a:r>
            <a:br>
              <a:rPr lang="en-US" sz="1400" dirty="0"/>
            </a:br>
            <a:r>
              <a:rPr lang="en-US" sz="1400" dirty="0"/>
              <a:t>to testing and verifying.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Being able to verify is CRITICAL</a:t>
            </a:r>
            <a:br>
              <a:rPr lang="en-US" sz="1400" dirty="0"/>
            </a:br>
            <a:r>
              <a:rPr lang="en-US" sz="1400" dirty="0"/>
              <a:t>if you use generative AI.</a:t>
            </a:r>
          </a:p>
        </p:txBody>
      </p:sp>
    </p:spTree>
    <p:extLst>
      <p:ext uri="{BB962C8B-B14F-4D97-AF65-F5344CB8AC3E}">
        <p14:creationId xmlns:p14="http://schemas.microsoft.com/office/powerpoint/2010/main" val="3275461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CBD1-2EEB-F7DD-877D-7B41A5149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1711AF-024D-E031-4681-485B6BAB5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78732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1ACAD-A039-95E8-935A-8FCC9250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D3CFF95A-A1C7-B51C-C7CF-9F216D343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A10C850-A4AF-5CE9-6B55-EB190D4EF0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250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FF64-978B-D9BD-5E3A-AA68E53A6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338B2B-912D-75FC-5D3F-3B302919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core SQL language statements are:</a:t>
            </a:r>
          </a:p>
          <a:p>
            <a:pPr lvl="1"/>
            <a:r>
              <a:rPr lang="en-US" dirty="0"/>
              <a:t>SELECT: Implements both </a:t>
            </a:r>
            <a:r>
              <a:rPr lang="el-GR" dirty="0"/>
              <a:t>σ, π</a:t>
            </a:r>
            <a:endParaRPr lang="en-US" dirty="0"/>
          </a:p>
          <a:p>
            <a:pPr lvl="1"/>
            <a:r>
              <a:rPr lang="en-US" dirty="0"/>
              <a:t>INSERT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CREATE TABLE</a:t>
            </a:r>
          </a:p>
          <a:p>
            <a:pPr lvl="1"/>
            <a:r>
              <a:rPr lang="en-US" dirty="0"/>
              <a:t>ALTER TABLE</a:t>
            </a:r>
          </a:p>
          <a:p>
            <a:pPr lvl="1"/>
            <a:r>
              <a:rPr lang="en-US" dirty="0"/>
              <a:t>JOIN, which is an operator within SELECT.</a:t>
            </a:r>
          </a:p>
          <a:p>
            <a:r>
              <a:rPr lang="en-US" dirty="0"/>
              <a:t>Many, if not most, SQL statements:</a:t>
            </a:r>
          </a:p>
          <a:p>
            <a:pPr lvl="1"/>
            <a:r>
              <a:rPr lang="en-US" dirty="0"/>
              <a:t>Implement multiple relational algebra expressions.</a:t>
            </a:r>
          </a:p>
          <a:p>
            <a:pPr lvl="1"/>
            <a:r>
              <a:rPr lang="en-US" dirty="0"/>
              <a:t>Cannot easily (or at all) be represented in relational algebra.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EC268-0286-F442-6705-61D24399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Language Statements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E4AEF-006C-F2B3-7811-0A15D7C3B46E}"/>
              </a:ext>
            </a:extLst>
          </p:cNvPr>
          <p:cNvSpPr/>
          <p:nvPr/>
        </p:nvSpPr>
        <p:spPr>
          <a:xfrm>
            <a:off x="4648200" y="590550"/>
            <a:ext cx="434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π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ID, name 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='Comp. Sci.'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ID, name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FROM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WHERE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=‘Comp. Sci.’</a:t>
            </a:r>
          </a:p>
        </p:txBody>
      </p:sp>
    </p:spTree>
    <p:extLst>
      <p:ext uri="{BB962C8B-B14F-4D97-AF65-F5344CB8AC3E}">
        <p14:creationId xmlns:p14="http://schemas.microsoft.com/office/powerpoint/2010/main" val="181889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3F00B-2E10-DB17-9141-BBBE318A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id="{627AD720-6E75-9426-6449-88152EAFD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4265B91A-00FD-E038-ABAD-BD6141794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5C52B-5569-D275-96BF-7DF3AE05B4A4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SELECT ... FROM ... WHERE ... Combines two relational operators,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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  and .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Actually, it also combines other operators, e.g.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48C45-597D-7E16-1525-5D33BBE1B0A9}"/>
              </a:ext>
            </a:extLst>
          </p:cNvPr>
          <p:cNvSpPr txBox="1"/>
          <p:nvPr/>
        </p:nvSpPr>
        <p:spPr>
          <a:xfrm>
            <a:off x="5312250" y="1047750"/>
            <a:ext cx="3069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Multiple tables and 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confusion and errors because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are doing a cross=product.</a:t>
            </a:r>
          </a:p>
          <a:p>
            <a:r>
              <a:rPr lang="en-US" dirty="0">
                <a:solidFill>
                  <a:srgbClr val="FF0000"/>
                </a:solidFill>
              </a:rPr>
              <a:t>Be careful</a:t>
            </a:r>
          </a:p>
        </p:txBody>
      </p:sp>
    </p:spTree>
    <p:extLst>
      <p:ext uri="{BB962C8B-B14F-4D97-AF65-F5344CB8AC3E}">
        <p14:creationId xmlns:p14="http://schemas.microsoft.com/office/powerpoint/2010/main" val="1339077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18D1-04E6-98E3-C61B-731C486A8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id="{DE374DAC-0CAD-AD70-E018-F6BBDE7A8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545DDD79-FC31-2641-BB2E-93C338E7E8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89740242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EC92-B3B0-DBD3-FEBC-B7A40ED5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>
            <a:extLst>
              <a:ext uri="{FF2B5EF4-FFF2-40B4-BE49-F238E27FC236}">
                <a16:creationId xmlns:a16="http://schemas.microsoft.com/office/drawing/2014/main" id="{E7F85A73-9063-5891-DD5A-6AEE2C829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0EC13296-024B-A5E2-18C7-50B7C4063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426858853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2AFB-B2FA-CDB0-13C2-CA57D1F7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ED3166E3-B944-4BE4-F977-D110A7709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DA5C0372-84A4-D24D-6083-99253AB3B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958733646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6D8E-11D7-DCF9-6A06-A75AADEA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1261268C-3BB8-1751-632E-0BEB18C98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4A94986A-C414-4078-2343-E5A5F4D04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754560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DC3BA-244C-7E93-0B83-9B8A710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>
            <a:extLst>
              <a:ext uri="{FF2B5EF4-FFF2-40B4-BE49-F238E27FC236}">
                <a16:creationId xmlns:a16="http://schemas.microsoft.com/office/drawing/2014/main" id="{8085D300-3A15-7679-611B-4C95040E15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CDD0160-A851-9186-E1CF-B86ADA62A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564216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B8CE-A817-6EBA-63EA-26E65C23E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041770-3538-BDF4-EB78-6EFF0774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36741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EA96FA-42F9-F981-39D9-24BDF7AB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C031F815-CEE5-02AE-7C87-8D799A445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1AD30137-F656-DB46-0C60-6E4CF92E49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81536073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F17AE2-C8E7-AD8F-A294-3BABD3ED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9A5501FA-6154-3EBC-7E47-E397EF6903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30CEDDC4-DFCB-FE13-1069-3C1F30C95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006689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7709-94FA-1696-4A63-B8714531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F65B8D1D-697F-149A-90BC-1A6E677B7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716508FF-8A7D-B1A3-FEB0-B44C6B1AD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>
            <a:extLst>
              <a:ext uri="{FF2B5EF4-FFF2-40B4-BE49-F238E27FC236}">
                <a16:creationId xmlns:a16="http://schemas.microsoft.com/office/drawing/2014/main" id="{BFB6E9EC-102B-D52F-EA42-7CBD56CA0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040460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AB252-5A44-89B7-6495-270757DB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>
            <a:extLst>
              <a:ext uri="{FF2B5EF4-FFF2-40B4-BE49-F238E27FC236}">
                <a16:creationId xmlns:a16="http://schemas.microsoft.com/office/drawing/2014/main" id="{20A217CD-4BDA-2A21-659F-E4ECC1798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39F6E5F8-6539-BAD7-A795-C84F1FB02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9333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NULL is an extremely important concept.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04AD1A-1F45-81AD-7A8A-5D4F84E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Model-driven engineering (MDE) is a software development methodology that focuses on creating and exploiting domain models, which are conceptual models of all the topics related to a specific problem. Hence, it highlights and aims at abstract representations of the knowledge and activities that govern a particular application domain, rather than the computing (i.e. algorithmic) concepts.</a:t>
            </a:r>
          </a:p>
          <a:p>
            <a:r>
              <a:rPr lang="en-US" sz="1600" dirty="0"/>
              <a:t>In software engineering, a domain model is a conceptual model of the domain that incorporates both behavior and data.</a:t>
            </a:r>
          </a:p>
          <a:p>
            <a:r>
              <a:rPr lang="en-US" sz="1600" dirty="0"/>
              <a:t>A modeling language is any artificial language that can be used to express data, information or knowledge or systems in a structure that is defined by a consistent set of rules. A modeling language can be graphical or textual.</a:t>
            </a:r>
          </a:p>
          <a:p>
            <a:pPr lvl="1"/>
            <a:r>
              <a:rPr lang="en-US" sz="1400" dirty="0"/>
              <a:t>Graphical modeling languages use a diagram technique with named symbols that represent concepts and lines that connect the symbols and represent relationships and various other graphical notation to represent constraints.</a:t>
            </a:r>
          </a:p>
          <a:p>
            <a:pPr lvl="1"/>
            <a:r>
              <a:rPr lang="en-US" sz="1400" dirty="0"/>
              <a:t>Textual modeling languages may use standardized keywords accompanied by parameters or natural language terms and phrases to make computer-interpretable expressions.</a:t>
            </a:r>
          </a:p>
          <a:p>
            <a:pPr lvl="1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50B79-D9CA-76B8-DFE4-49F4949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According to Wikipedia</a:t>
            </a:r>
          </a:p>
        </p:txBody>
      </p:sp>
    </p:spTree>
    <p:extLst>
      <p:ext uri="{BB962C8B-B14F-4D97-AF65-F5344CB8AC3E}">
        <p14:creationId xmlns:p14="http://schemas.microsoft.com/office/powerpoint/2010/main" val="1360390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510357" y="482059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079126" y="1187734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205295" y="146004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031265" y="1456294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157434" y="1134228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664493" y="824959"/>
            <a:ext cx="845864" cy="46320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48195" y="1067426"/>
            <a:ext cx="62595" cy="39262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stCxn id="7" idx="0"/>
            <a:endCxn id="4" idx="5"/>
          </p:cNvCxnSpPr>
          <p:nvPr/>
        </p:nvCxnSpPr>
        <p:spPr>
          <a:xfrm flipH="1" flipV="1">
            <a:off x="7095724" y="1067426"/>
            <a:ext cx="278441" cy="3888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96157" y="824959"/>
            <a:ext cx="1061710" cy="40970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399402" y="460003"/>
            <a:ext cx="115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Abstract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7953588" y="816017"/>
            <a:ext cx="124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Concrete Models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94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792838-EBBD-1275-17AF-BDE524E42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Template</a:t>
            </a:r>
          </a:p>
        </p:txBody>
      </p:sp>
    </p:spTree>
    <p:extLst>
      <p:ext uri="{BB962C8B-B14F-4D97-AF65-F5344CB8AC3E}">
        <p14:creationId xmlns:p14="http://schemas.microsoft.com/office/powerpoint/2010/main" val="278619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35816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68658"/>
            <a:ext cx="8839200" cy="1460492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67586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10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lumbia SEAS">
  <a:themeElements>
    <a:clrScheme name="Cornell 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356"/>
      </a:accent1>
      <a:accent2>
        <a:srgbClr val="FEB811"/>
      </a:accent2>
      <a:accent3>
        <a:srgbClr val="AE0F26"/>
      </a:accent3>
      <a:accent4>
        <a:srgbClr val="C4D600"/>
      </a:accent4>
      <a:accent5>
        <a:srgbClr val="998B82"/>
      </a:accent5>
      <a:accent6>
        <a:srgbClr val="AAA9A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102922</TotalTime>
  <Words>5369</Words>
  <Application>Microsoft Macintosh PowerPoint</Application>
  <PresentationFormat>On-screen Show (16:9)</PresentationFormat>
  <Paragraphs>546</Paragraphs>
  <Slides>75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75</vt:i4>
      </vt:variant>
    </vt:vector>
  </HeadingPairs>
  <TitlesOfParts>
    <vt:vector size="100" baseType="lpstr">
      <vt:lpstr>ＭＳ Ｐゴシック</vt:lpstr>
      <vt:lpstr>Arial</vt:lpstr>
      <vt:lpstr>Calibri</vt:lpstr>
      <vt:lpstr>Cambria Math</vt:lpstr>
      <vt:lpstr>Century Gothic</vt:lpstr>
      <vt:lpstr>Didact Gothic</vt:lpstr>
      <vt:lpstr>Helvetica</vt:lpstr>
      <vt:lpstr>Inter</vt:lpstr>
      <vt:lpstr>Inter ExtraLight</vt:lpstr>
      <vt:lpstr>Inter Light</vt:lpstr>
      <vt:lpstr>Inter SemiBold</vt:lpstr>
      <vt:lpstr>Monotype Sorts</vt:lpstr>
      <vt:lpstr>Montserrat</vt:lpstr>
      <vt:lpstr>Museo For Dell</vt:lpstr>
      <vt:lpstr>Symbol</vt:lpstr>
      <vt:lpstr>Times New Roman</vt:lpstr>
      <vt:lpstr>Webdings</vt:lpstr>
      <vt:lpstr>Wingdings</vt:lpstr>
      <vt:lpstr>Office Theme</vt:lpstr>
      <vt:lpstr>Columbia SEAS</vt:lpstr>
      <vt:lpstr>3_db-5-grey</vt:lpstr>
      <vt:lpstr>1_Office Theme</vt:lpstr>
      <vt:lpstr>4_db-5-grey</vt:lpstr>
      <vt:lpstr>5_db-5-grey</vt:lpstr>
      <vt:lpstr>6_db-5-grey</vt:lpstr>
      <vt:lpstr>PowerPoint Presentation</vt:lpstr>
      <vt:lpstr>PowerPoint Presentation</vt:lpstr>
      <vt:lpstr>Notes and Content</vt:lpstr>
      <vt:lpstr>PowerPoint Presentation</vt:lpstr>
      <vt:lpstr>PowerPoint Presentation</vt:lpstr>
      <vt:lpstr>Modeling According to Wikipedia</vt:lpstr>
      <vt:lpstr>ER Model and ER Modeling</vt:lpstr>
      <vt:lpstr>ER Modeling – Reasonably Good Summary</vt:lpstr>
      <vt:lpstr>A Common and my Approach: Conceptual  Logical  Physical</vt:lpstr>
      <vt:lpstr>Modeling</vt:lpstr>
      <vt:lpstr>PowerPoint Presentation</vt:lpstr>
      <vt:lpstr>Summary of Symbols Used in E-R Notation</vt:lpstr>
      <vt:lpstr>Symbols Used in E-R Notation (Cont.)</vt:lpstr>
      <vt:lpstr>Crow’s Foot Notation</vt:lpstr>
      <vt:lpstr>UML </vt:lpstr>
      <vt:lpstr>ER vs. UML Class Diagrams</vt:lpstr>
      <vt:lpstr>ER vs. UML Class Diagrams</vt:lpstr>
      <vt:lpstr>Modeling Summary</vt:lpstr>
      <vt:lpstr>PowerPoint Presentation</vt:lpstr>
      <vt:lpstr>Modeling Columbia Courses – Conceptual</vt:lpstr>
      <vt:lpstr>Crow’s Foot Notation</vt:lpstr>
      <vt:lpstr>Modeling Columbia Courses – Logical</vt:lpstr>
      <vt:lpstr>Some Observations</vt:lpstr>
      <vt:lpstr>PowerPoint Presentation</vt:lpstr>
      <vt:lpstr>PowerPoint Presentation</vt:lpstr>
      <vt:lpstr>Keys</vt:lpstr>
      <vt:lpstr>Our Model</vt:lpstr>
      <vt:lpstr>Types of/Patterns for Keys</vt:lpstr>
      <vt:lpstr>PowerPoint Presentation</vt:lpstr>
      <vt:lpstr>PowerPoint Presentation</vt:lpstr>
      <vt:lpstr>Relational Algebra</vt:lpstr>
      <vt:lpstr>Let’s Watch Professor Ferguson Do Examples</vt:lpstr>
      <vt:lpstr>The Dreaded Relax Calculator</vt:lpstr>
      <vt:lpstr>Cartesian-Product Operation</vt:lpstr>
      <vt:lpstr>Composition of Relational Operations</vt:lpstr>
      <vt:lpstr>The  instructor  X  teaches  table</vt:lpstr>
      <vt:lpstr>Simpler Example</vt:lpstr>
      <vt:lpstr>Join Operation</vt:lpstr>
      <vt:lpstr>Join Operation (Cont.)</vt:lpstr>
      <vt:lpstr>Let’s Watch Professor Ferguson Do Examples</vt:lpstr>
      <vt:lpstr>PowerPoint Presentation</vt:lpstr>
      <vt:lpstr>SQL Parts</vt:lpstr>
      <vt:lpstr>SQL Language Statements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Data Definition Language</vt:lpstr>
      <vt:lpstr>Create Table Construct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613</cp:revision>
  <cp:lastPrinted>2025-01-31T10:40:15Z</cp:lastPrinted>
  <dcterms:created xsi:type="dcterms:W3CDTF">2010-04-12T23:12:02Z</dcterms:created>
  <dcterms:modified xsi:type="dcterms:W3CDTF">2025-01-31T10:47:34Z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